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8" r:id="rId13"/>
    <p:sldId id="269" r:id="rId14"/>
    <p:sldId id="270" r:id="rId15"/>
  </p:sldIdLst>
  <p:sldSz cx="13208000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4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娣辫壊鏍峰紡 1 - 寮鸿皟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涓害鏍峰紡 2 - 寮鸿皟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8" d="100"/>
          <a:sy n="48" d="100"/>
        </p:scale>
        <p:origin x="252" y="45"/>
      </p:cViewPr>
      <p:guideLst>
        <p:guide orient="horz" pos="3120"/>
        <p:guide pos="4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存储数据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AE-40A5-946A-3C1C553A5E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AE-40A5-946A-3C1C553A5E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FAE-40A5-946A-3C1C553A5E8A}"/>
              </c:ext>
            </c:extLst>
          </c:dPt>
          <c:cat>
            <c:strRef>
              <c:f>Sheet1!$A$2:$A$4</c:f>
              <c:strCache>
                <c:ptCount val="3"/>
                <c:pt idx="0">
                  <c:v>衣物</c:v>
                </c:pt>
                <c:pt idx="1">
                  <c:v>书籍</c:v>
                </c:pt>
                <c:pt idx="2">
                  <c:v>视频光碟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</c:v>
                </c:pt>
                <c:pt idx="1">
                  <c:v>56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FAE-40A5-946A-3C1C553A5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存储数据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BD-4905-9794-9E6F203A08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BD-4905-9794-9E6F203A08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BD-4905-9794-9E6F203A0898}"/>
              </c:ext>
            </c:extLst>
          </c:dPt>
          <c:cat>
            <c:strRef>
              <c:f>Sheet1!$A$2:$A$4</c:f>
              <c:strCache>
                <c:ptCount val="3"/>
                <c:pt idx="0">
                  <c:v>衣物</c:v>
                </c:pt>
                <c:pt idx="1">
                  <c:v>书籍</c:v>
                </c:pt>
                <c:pt idx="2">
                  <c:v>视频光碟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</c:v>
                </c:pt>
                <c:pt idx="1">
                  <c:v>56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BD-4905-9794-9E6F203A0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621191"/>
            <a:ext cx="11226800" cy="3448756"/>
          </a:xfrm>
        </p:spPr>
        <p:txBody>
          <a:bodyPr anchor="b"/>
          <a:lstStyle>
            <a:lvl1pPr algn="ctr">
              <a:defRPr sz="86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1000" y="5202944"/>
            <a:ext cx="9906000" cy="2391656"/>
          </a:xfrm>
        </p:spPr>
        <p:txBody>
          <a:bodyPr/>
          <a:lstStyle>
            <a:lvl1pPr marL="0" indent="0" algn="ctr">
              <a:buNone/>
              <a:defRPr sz="3465"/>
            </a:lvl1pPr>
            <a:lvl2pPr marL="660400" indent="0" algn="ctr">
              <a:buNone/>
              <a:defRPr sz="2890"/>
            </a:lvl2pPr>
            <a:lvl3pPr marL="1320800" indent="0" algn="ctr">
              <a:buNone/>
              <a:defRPr sz="2600"/>
            </a:lvl3pPr>
            <a:lvl4pPr marL="1981200" indent="0" algn="ctr">
              <a:buNone/>
              <a:defRPr sz="2310"/>
            </a:lvl4pPr>
            <a:lvl5pPr marL="2641600" indent="0" algn="ctr">
              <a:buNone/>
              <a:defRPr sz="2310"/>
            </a:lvl5pPr>
            <a:lvl6pPr marL="3302000" indent="0" algn="ctr">
              <a:buNone/>
              <a:defRPr sz="2310"/>
            </a:lvl6pPr>
            <a:lvl7pPr marL="3962400" indent="0" algn="ctr">
              <a:buNone/>
              <a:defRPr sz="2310"/>
            </a:lvl7pPr>
            <a:lvl8pPr marL="4622800" indent="0" algn="ctr">
              <a:buNone/>
              <a:defRPr sz="2310"/>
            </a:lvl8pPr>
            <a:lvl9pPr marL="5283200" indent="0" algn="ctr">
              <a:buNone/>
              <a:defRPr sz="231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51976" y="527403"/>
            <a:ext cx="2847975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08051" y="527403"/>
            <a:ext cx="8378825" cy="839487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172" y="2469624"/>
            <a:ext cx="11391900" cy="4120620"/>
          </a:xfrm>
        </p:spPr>
        <p:txBody>
          <a:bodyPr anchor="b"/>
          <a:lstStyle>
            <a:lvl1pPr>
              <a:defRPr sz="86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01172" y="6629226"/>
            <a:ext cx="11391900" cy="2166937"/>
          </a:xfrm>
        </p:spPr>
        <p:txBody>
          <a:bodyPr/>
          <a:lstStyle>
            <a:lvl1pPr marL="0" indent="0">
              <a:buNone/>
              <a:defRPr sz="3465">
                <a:solidFill>
                  <a:schemeClr val="tx1"/>
                </a:solidFill>
              </a:defRPr>
            </a:lvl1pPr>
            <a:lvl2pPr marL="660400" indent="0">
              <a:buNone/>
              <a:defRPr sz="2890">
                <a:solidFill>
                  <a:schemeClr val="tx1">
                    <a:tint val="75000"/>
                  </a:schemeClr>
                </a:solidFill>
              </a:defRPr>
            </a:lvl2pPr>
            <a:lvl3pPr marL="132080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2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4pPr>
            <a:lvl5pPr marL="26416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5pPr>
            <a:lvl6pPr marL="33020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6pPr>
            <a:lvl7pPr marL="39624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7pPr>
            <a:lvl8pPr marL="46228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8pPr>
            <a:lvl9pPr marL="52832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08050" y="2637014"/>
            <a:ext cx="5613400" cy="628526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686550" y="2637014"/>
            <a:ext cx="5613400" cy="628526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527405"/>
            <a:ext cx="11391900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09772" y="2428347"/>
            <a:ext cx="5587602" cy="1190095"/>
          </a:xfrm>
        </p:spPr>
        <p:txBody>
          <a:bodyPr anchor="b"/>
          <a:lstStyle>
            <a:lvl1pPr marL="0" indent="0">
              <a:buNone/>
              <a:defRPr sz="3465" b="1"/>
            </a:lvl1pPr>
            <a:lvl2pPr marL="660400" indent="0">
              <a:buNone/>
              <a:defRPr sz="2890" b="1"/>
            </a:lvl2pPr>
            <a:lvl3pPr marL="1320800" indent="0">
              <a:buNone/>
              <a:defRPr sz="2600" b="1"/>
            </a:lvl3pPr>
            <a:lvl4pPr marL="1981200" indent="0">
              <a:buNone/>
              <a:defRPr sz="2310" b="1"/>
            </a:lvl4pPr>
            <a:lvl5pPr marL="2641600" indent="0">
              <a:buNone/>
              <a:defRPr sz="2310" b="1"/>
            </a:lvl5pPr>
            <a:lvl6pPr marL="3302000" indent="0">
              <a:buNone/>
              <a:defRPr sz="2310" b="1"/>
            </a:lvl6pPr>
            <a:lvl7pPr marL="3962400" indent="0">
              <a:buNone/>
              <a:defRPr sz="2310" b="1"/>
            </a:lvl7pPr>
            <a:lvl8pPr marL="4622800" indent="0">
              <a:buNone/>
              <a:defRPr sz="2310" b="1"/>
            </a:lvl8pPr>
            <a:lvl9pPr marL="5283200" indent="0">
              <a:buNone/>
              <a:defRPr sz="231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09772" y="3618442"/>
            <a:ext cx="5587602" cy="53221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86551" y="2428347"/>
            <a:ext cx="5615120" cy="1190095"/>
          </a:xfrm>
        </p:spPr>
        <p:txBody>
          <a:bodyPr anchor="b"/>
          <a:lstStyle>
            <a:lvl1pPr marL="0" indent="0">
              <a:buNone/>
              <a:defRPr sz="3465" b="1"/>
            </a:lvl1pPr>
            <a:lvl2pPr marL="660400" indent="0">
              <a:buNone/>
              <a:defRPr sz="2890" b="1"/>
            </a:lvl2pPr>
            <a:lvl3pPr marL="1320800" indent="0">
              <a:buNone/>
              <a:defRPr sz="2600" b="1"/>
            </a:lvl3pPr>
            <a:lvl4pPr marL="1981200" indent="0">
              <a:buNone/>
              <a:defRPr sz="2310" b="1"/>
            </a:lvl4pPr>
            <a:lvl5pPr marL="2641600" indent="0">
              <a:buNone/>
              <a:defRPr sz="2310" b="1"/>
            </a:lvl5pPr>
            <a:lvl6pPr marL="3302000" indent="0">
              <a:buNone/>
              <a:defRPr sz="2310" b="1"/>
            </a:lvl6pPr>
            <a:lvl7pPr marL="3962400" indent="0">
              <a:buNone/>
              <a:defRPr sz="2310" b="1"/>
            </a:lvl7pPr>
            <a:lvl8pPr marL="4622800" indent="0">
              <a:buNone/>
              <a:defRPr sz="2310" b="1"/>
            </a:lvl8pPr>
            <a:lvl9pPr marL="5283200" indent="0">
              <a:buNone/>
              <a:defRPr sz="231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686551" y="3618442"/>
            <a:ext cx="5615120" cy="53221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15120" y="1426283"/>
            <a:ext cx="6686550" cy="7039681"/>
          </a:xfrm>
        </p:spPr>
        <p:txBody>
          <a:bodyPr/>
          <a:lstStyle>
            <a:lvl1pPr>
              <a:defRPr sz="4620"/>
            </a:lvl1pPr>
            <a:lvl2pPr>
              <a:defRPr sz="4045"/>
            </a:lvl2pPr>
            <a:lvl3pPr>
              <a:defRPr sz="3465"/>
            </a:lvl3pPr>
            <a:lvl4pPr>
              <a:defRPr sz="2890"/>
            </a:lvl4pPr>
            <a:lvl5pPr>
              <a:defRPr sz="2890"/>
            </a:lvl5pPr>
            <a:lvl6pPr>
              <a:defRPr sz="2890"/>
            </a:lvl6pPr>
            <a:lvl7pPr>
              <a:defRPr sz="2890"/>
            </a:lvl7pPr>
            <a:lvl8pPr>
              <a:defRPr sz="2890"/>
            </a:lvl8pPr>
            <a:lvl9pPr>
              <a:defRPr sz="289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0"/>
            </a:lvl1pPr>
            <a:lvl2pPr marL="660400" indent="0">
              <a:buNone/>
              <a:defRPr sz="2020"/>
            </a:lvl2pPr>
            <a:lvl3pPr marL="1320800" indent="0">
              <a:buNone/>
              <a:defRPr sz="1735"/>
            </a:lvl3pPr>
            <a:lvl4pPr marL="1981200" indent="0">
              <a:buNone/>
              <a:defRPr sz="1445"/>
            </a:lvl4pPr>
            <a:lvl5pPr marL="2641600" indent="0">
              <a:buNone/>
              <a:defRPr sz="1445"/>
            </a:lvl5pPr>
            <a:lvl6pPr marL="3302000" indent="0">
              <a:buNone/>
              <a:defRPr sz="1445"/>
            </a:lvl6pPr>
            <a:lvl7pPr marL="3962400" indent="0">
              <a:buNone/>
              <a:defRPr sz="1445"/>
            </a:lvl7pPr>
            <a:lvl8pPr marL="4622800" indent="0">
              <a:buNone/>
              <a:defRPr sz="1445"/>
            </a:lvl8pPr>
            <a:lvl9pPr marL="5283200" indent="0">
              <a:buNone/>
              <a:defRPr sz="144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5120" y="1426283"/>
            <a:ext cx="6686550" cy="7039681"/>
          </a:xfrm>
        </p:spPr>
        <p:txBody>
          <a:bodyPr anchor="t"/>
          <a:lstStyle>
            <a:lvl1pPr marL="0" indent="0">
              <a:buNone/>
              <a:defRPr sz="4620"/>
            </a:lvl1pPr>
            <a:lvl2pPr marL="660400" indent="0">
              <a:buNone/>
              <a:defRPr sz="4045"/>
            </a:lvl2pPr>
            <a:lvl3pPr marL="1320800" indent="0">
              <a:buNone/>
              <a:defRPr sz="3465"/>
            </a:lvl3pPr>
            <a:lvl4pPr marL="1981200" indent="0">
              <a:buNone/>
              <a:defRPr sz="2890"/>
            </a:lvl4pPr>
            <a:lvl5pPr marL="2641600" indent="0">
              <a:buNone/>
              <a:defRPr sz="2890"/>
            </a:lvl5pPr>
            <a:lvl6pPr marL="3302000" indent="0">
              <a:buNone/>
              <a:defRPr sz="2890"/>
            </a:lvl6pPr>
            <a:lvl7pPr marL="3962400" indent="0">
              <a:buNone/>
              <a:defRPr sz="2890"/>
            </a:lvl7pPr>
            <a:lvl8pPr marL="4622800" indent="0">
              <a:buNone/>
              <a:defRPr sz="2890"/>
            </a:lvl8pPr>
            <a:lvl9pPr marL="5283200" indent="0">
              <a:buNone/>
              <a:defRPr sz="289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0"/>
            </a:lvl1pPr>
            <a:lvl2pPr marL="660400" indent="0">
              <a:buNone/>
              <a:defRPr sz="2020"/>
            </a:lvl2pPr>
            <a:lvl3pPr marL="1320800" indent="0">
              <a:buNone/>
              <a:defRPr sz="1735"/>
            </a:lvl3pPr>
            <a:lvl4pPr marL="1981200" indent="0">
              <a:buNone/>
              <a:defRPr sz="1445"/>
            </a:lvl4pPr>
            <a:lvl5pPr marL="2641600" indent="0">
              <a:buNone/>
              <a:defRPr sz="1445"/>
            </a:lvl5pPr>
            <a:lvl6pPr marL="3302000" indent="0">
              <a:buNone/>
              <a:defRPr sz="1445"/>
            </a:lvl6pPr>
            <a:lvl7pPr marL="3962400" indent="0">
              <a:buNone/>
              <a:defRPr sz="1445"/>
            </a:lvl7pPr>
            <a:lvl8pPr marL="4622800" indent="0">
              <a:buNone/>
              <a:defRPr sz="1445"/>
            </a:lvl8pPr>
            <a:lvl9pPr marL="5283200" indent="0">
              <a:buNone/>
              <a:defRPr sz="144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8050" y="527405"/>
            <a:ext cx="11391900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050" y="2637014"/>
            <a:ext cx="11391900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0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CB2D2-6541-4850-B233-2E2373586F94}" type="datetime1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5150" y="9181397"/>
            <a:ext cx="4457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EC8F6-0E97-4D16-8BDA-2336E8184F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1320800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200" indent="-330200" algn="l" defTabSz="1320800" rtl="0" eaLnBrk="1" latinLnBrk="0" hangingPunct="1">
        <a:lnSpc>
          <a:spcPct val="90000"/>
        </a:lnSpc>
        <a:spcBef>
          <a:spcPts val="1445"/>
        </a:spcBef>
        <a:buFont typeface="Arial" charset="0"/>
        <a:buChar char="•"/>
        <a:defRPr sz="404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30200" algn="l" defTabSz="1320800" rtl="0" eaLnBrk="1" latinLnBrk="0" hangingPunct="1">
        <a:lnSpc>
          <a:spcPct val="90000"/>
        </a:lnSpc>
        <a:spcBef>
          <a:spcPts val="720"/>
        </a:spcBef>
        <a:buFont typeface="Arial" charset="0"/>
        <a:buChar char="•"/>
        <a:defRPr sz="3465" kern="1200">
          <a:solidFill>
            <a:schemeClr val="tx1"/>
          </a:solidFill>
          <a:latin typeface="+mn-lt"/>
          <a:ea typeface="+mn-ea"/>
          <a:cs typeface="+mn-cs"/>
        </a:defRPr>
      </a:lvl2pPr>
      <a:lvl3pPr marL="1651000" indent="-330200" algn="l" defTabSz="1320800" rtl="0" eaLnBrk="1" latinLnBrk="0" hangingPunct="1">
        <a:lnSpc>
          <a:spcPct val="90000"/>
        </a:lnSpc>
        <a:spcBef>
          <a:spcPts val="720"/>
        </a:spcBef>
        <a:buFont typeface="Arial" charset="0"/>
        <a:buChar char="•"/>
        <a:defRPr sz="2890" kern="1200">
          <a:solidFill>
            <a:schemeClr val="tx1"/>
          </a:solidFill>
          <a:latin typeface="+mn-lt"/>
          <a:ea typeface="+mn-ea"/>
          <a:cs typeface="+mn-cs"/>
        </a:defRPr>
      </a:lvl3pPr>
      <a:lvl4pPr marL="2311400" indent="-330200" algn="l" defTabSz="1320800" rtl="0" eaLnBrk="1" latinLnBrk="0" hangingPunct="1">
        <a:lnSpc>
          <a:spcPct val="90000"/>
        </a:lnSpc>
        <a:spcBef>
          <a:spcPts val="720"/>
        </a:spcBef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800" indent="-330200" algn="l" defTabSz="1320800" rtl="0" eaLnBrk="1" latinLnBrk="0" hangingPunct="1">
        <a:lnSpc>
          <a:spcPct val="90000"/>
        </a:lnSpc>
        <a:spcBef>
          <a:spcPts val="720"/>
        </a:spcBef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200" indent="-330200" algn="l" defTabSz="1320800" rtl="0" eaLnBrk="1" latinLnBrk="0" hangingPunct="1">
        <a:lnSpc>
          <a:spcPct val="90000"/>
        </a:lnSpc>
        <a:spcBef>
          <a:spcPts val="720"/>
        </a:spcBef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600" indent="-330200" algn="l" defTabSz="1320800" rtl="0" eaLnBrk="1" latinLnBrk="0" hangingPunct="1">
        <a:lnSpc>
          <a:spcPct val="90000"/>
        </a:lnSpc>
        <a:spcBef>
          <a:spcPts val="720"/>
        </a:spcBef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3000" indent="-330200" algn="l" defTabSz="1320800" rtl="0" eaLnBrk="1" latinLnBrk="0" hangingPunct="1">
        <a:lnSpc>
          <a:spcPct val="90000"/>
        </a:lnSpc>
        <a:spcBef>
          <a:spcPts val="720"/>
        </a:spcBef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400" indent="-330200" algn="l" defTabSz="1320800" rtl="0" eaLnBrk="1" latinLnBrk="0" hangingPunct="1">
        <a:lnSpc>
          <a:spcPct val="90000"/>
        </a:lnSpc>
        <a:spcBef>
          <a:spcPts val="720"/>
        </a:spcBef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4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8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2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6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20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8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2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microsoft.com/office/2007/relationships/hdphoto" Target="../media/hdphoto10.wdp"/><Relationship Id="rId7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tiff"/><Relationship Id="rId7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08000" cy="100456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1800" y="711200"/>
            <a:ext cx="5994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高</a:t>
            </a:r>
            <a:r>
              <a:rPr lang="zh-CN" altLang="en-US" sz="8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品质收纳解决方案</a:t>
            </a:r>
            <a:r>
              <a:rPr lang="en-US" altLang="zh-CN" sz="8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——</a:t>
            </a:r>
            <a:r>
              <a:rPr lang="zh-CN" altLang="en-US" sz="8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来收纳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9232899"/>
            <a:ext cx="812800" cy="812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842500" y="9220200"/>
            <a:ext cx="3365500" cy="8254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4415" y="765810"/>
            <a:ext cx="9744075" cy="97440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9388" y="515784"/>
            <a:ext cx="6604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竞品分析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方正姚体" pitchFamily="2" charset="-122"/>
              <a:ea typeface="方正姚体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40" y="2799080"/>
            <a:ext cx="3292475" cy="5677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85" y="765810"/>
            <a:ext cx="9744075" cy="97440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14077" t="13340" r="17268"/>
          <a:stretch>
            <a:fillRect/>
          </a:stretch>
        </p:blipFill>
        <p:spPr>
          <a:xfrm>
            <a:off x="8752205" y="2798445"/>
            <a:ext cx="3328035" cy="56781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73250" y="1346835"/>
            <a:ext cx="178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本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429750" y="1346835"/>
            <a:ext cx="2513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常见收纳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36440" y="2112645"/>
            <a:ext cx="34397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界面简洁</a:t>
            </a:r>
          </a:p>
          <a:p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功能完备</a:t>
            </a:r>
          </a:p>
          <a:p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体验极佳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051425" y="5328920"/>
            <a:ext cx="34397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           </a:t>
            </a:r>
            <a:r>
              <a:rPr lang="zh-CN" altLang="en-US" sz="36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杂乱无章</a:t>
            </a:r>
          </a:p>
          <a:p>
            <a:endParaRPr lang="zh-CN" altLang="en-US" sz="36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r>
              <a:rPr lang="zh-CN" altLang="en-US" sz="36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           功能不全</a:t>
            </a:r>
          </a:p>
          <a:p>
            <a:endParaRPr lang="zh-CN" altLang="en-US" sz="36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r>
              <a:rPr lang="zh-CN" altLang="en-US" sz="36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           更觉麻烦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9388" y="765974"/>
            <a:ext cx="6604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竞品分析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方正姚体" pitchFamily="2" charset="-122"/>
              <a:ea typeface="方正姚体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576070" y="2339975"/>
            <a:ext cx="10592470" cy="4368809"/>
            <a:chOff x="1852628" y="1496191"/>
            <a:chExt cx="7567013" cy="2660927"/>
          </a:xfrm>
        </p:grpSpPr>
        <p:graphicFrame>
          <p:nvGraphicFramePr>
            <p:cNvPr id="21" name="表格 20"/>
            <p:cNvGraphicFramePr/>
            <p:nvPr/>
          </p:nvGraphicFramePr>
          <p:xfrm>
            <a:off x="1852628" y="1500064"/>
            <a:ext cx="1357258" cy="2657054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89992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87249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22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app</a:t>
                        </a:r>
                        <a:r>
                          <a:rPr lang="zh-CN" altLang="en-US" sz="22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名称</a:t>
                        </a:r>
                      </a:p>
                    </a:txBody>
                    <a:tcPr>
                      <a:solidFill>
                        <a:schemeClr val="accent1">
                          <a:lumMod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7249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2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智能分析功能</a:t>
                        </a:r>
                      </a:p>
                    </a:txBody>
                    <a:tcPr>
                      <a:solidFill>
                        <a:schemeClr val="accent1">
                          <a:lumMod val="7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7249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2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云端数据</a:t>
                        </a:r>
                        <a:endParaRPr lang="en-US" altLang="zh-CN" sz="2200" dirty="0">
                          <a:latin typeface="Adobe Caslon Pro" pitchFamily="18" charset="0"/>
                          <a:ea typeface="微软雅黑" charset="-122"/>
                          <a:sym typeface="Adobe Caslon Pro" pitchFamily="18" charset="0"/>
                        </a:endParaRPr>
                      </a:p>
                    </a:txBody>
                    <a:tcPr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7249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2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会员价格</a:t>
                        </a:r>
                        <a:r>
                          <a:rPr lang="en-US" altLang="zh-CN" sz="22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20</a:t>
                        </a:r>
                        <a:r>
                          <a:rPr lang="zh-CN" altLang="en-US" sz="22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元</a:t>
                        </a:r>
                        <a:r>
                          <a:rPr lang="en-US" altLang="zh-CN" sz="22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/</a:t>
                        </a:r>
                        <a:r>
                          <a:rPr lang="zh-CN" altLang="en-US" sz="22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月</a:t>
                        </a:r>
                      </a:p>
                    </a:txBody>
                    <a:tcPr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7249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000" b="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是否支持轻应用</a:t>
                        </a:r>
                      </a:p>
                    </a:txBody>
                    <a:tcPr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graphicFrame>
          <p:nvGraphicFramePr>
            <p:cNvPr id="22" name="表格 21"/>
            <p:cNvGraphicFramePr/>
            <p:nvPr/>
          </p:nvGraphicFramePr>
          <p:xfrm>
            <a:off x="3998293" y="1500001"/>
            <a:ext cx="1357258" cy="265569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89992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85979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sz="24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本项目</a:t>
                        </a:r>
                      </a:p>
                    </a:txBody>
                    <a:tcPr>
                      <a:solidFill>
                        <a:schemeClr val="accent4">
                          <a:lumMod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51848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8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深度学习分析</a:t>
                        </a:r>
                      </a:p>
                    </a:txBody>
                    <a:tcPr>
                      <a:solidFill>
                        <a:schemeClr val="accent4">
                          <a:lumMod val="7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51848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28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iCLoud</a:t>
                        </a:r>
                      </a:p>
                    </a:txBody>
                    <a:tcPr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51848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28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30</a:t>
                        </a:r>
                      </a:p>
                    </a:txBody>
                    <a:tcPr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51848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4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是</a:t>
                        </a:r>
                      </a:p>
                    </a:txBody>
                    <a:tcPr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graphicFrame>
          <p:nvGraphicFramePr>
            <p:cNvPr id="23" name="表格 22"/>
            <p:cNvGraphicFramePr/>
            <p:nvPr/>
          </p:nvGraphicFramePr>
          <p:xfrm>
            <a:off x="5907472" y="1496191"/>
            <a:ext cx="1532359" cy="266092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14503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87376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2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收哪儿</a:t>
                        </a:r>
                      </a:p>
                    </a:txBody>
                    <a:tcPr>
                      <a:solidFill>
                        <a:schemeClr val="accent6">
                          <a:lumMod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7376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8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无</a:t>
                        </a:r>
                      </a:p>
                    </a:txBody>
                    <a:tcPr>
                      <a:solidFill>
                        <a:schemeClr val="accent6">
                          <a:lumMod val="7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7376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28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iCloud</a:t>
                        </a:r>
                      </a:p>
                    </a:txBody>
                    <a:tcPr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7376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28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20</a:t>
                        </a:r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7376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4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否</a:t>
                        </a:r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graphicFrame>
          <p:nvGraphicFramePr>
            <p:cNvPr id="24" name="表格 23"/>
            <p:cNvGraphicFramePr/>
            <p:nvPr/>
          </p:nvGraphicFramePr>
          <p:xfrm>
            <a:off x="8062383" y="1496191"/>
            <a:ext cx="1357258" cy="266092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89992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87376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2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我的物品</a:t>
                        </a:r>
                      </a:p>
                    </a:txBody>
                    <a:tcPr>
                      <a:solidFill>
                        <a:schemeClr val="accent3">
                          <a:lumMod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7376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8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无</a:t>
                        </a:r>
                      </a:p>
                    </a:txBody>
                    <a:tcPr>
                      <a:solidFill>
                        <a:schemeClr val="accent3">
                          <a:lumMod val="7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7376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8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无</a:t>
                        </a:r>
                      </a:p>
                    </a:txBody>
                    <a:tcPr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7376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28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50</a:t>
                        </a:r>
                      </a:p>
                    </a:txBody>
                    <a:tcPr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7376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2400" dirty="0">
                            <a:latin typeface="Adobe Caslon Pro" pitchFamily="18" charset="0"/>
                            <a:ea typeface="微软雅黑" charset="-122"/>
                            <a:sym typeface="Adobe Caslon Pro" pitchFamily="18" charset="0"/>
                          </a:rPr>
                          <a:t>否</a:t>
                        </a:r>
                      </a:p>
                    </a:txBody>
                    <a:tcPr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39A26B-81B0-4700-A80F-8D3FC41E0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4940" y="0"/>
            <a:ext cx="13836650" cy="138366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F1975C-823F-463C-8212-D64F3C877B00}"/>
              </a:ext>
            </a:extLst>
          </p:cNvPr>
          <p:cNvSpPr/>
          <p:nvPr/>
        </p:nvSpPr>
        <p:spPr>
          <a:xfrm>
            <a:off x="539388" y="765974"/>
            <a:ext cx="6604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设计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方正姚体" pitchFamily="2" charset="-122"/>
              <a:ea typeface="方正姚体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6FEED4-4401-4049-9719-404D93457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8" y="1950693"/>
            <a:ext cx="3622431" cy="63891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BE9399-BAD4-4064-A4FC-22261FF64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271" y="1950693"/>
            <a:ext cx="3563338" cy="638910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8CF3626A-9FEB-4E13-91EC-F2577AAA9A03}"/>
              </a:ext>
            </a:extLst>
          </p:cNvPr>
          <p:cNvGrpSpPr/>
          <p:nvPr/>
        </p:nvGrpSpPr>
        <p:grpSpPr>
          <a:xfrm>
            <a:off x="8150061" y="1950693"/>
            <a:ext cx="3794289" cy="6389104"/>
            <a:chOff x="1122729" y="2760783"/>
            <a:chExt cx="4117486" cy="731997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C7DA21D-6382-4257-8A18-143966486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2729" y="2760783"/>
              <a:ext cx="4117486" cy="731997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874D413-780A-4665-A71D-5E800041E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1014" y="7280031"/>
              <a:ext cx="2932746" cy="1817076"/>
            </a:xfrm>
            <a:prstGeom prst="rect">
              <a:avLst/>
            </a:prstGeom>
          </p:spPr>
        </p:pic>
        <p:graphicFrame>
          <p:nvGraphicFramePr>
            <p:cNvPr id="11" name="图表 10">
              <a:extLst>
                <a:ext uri="{FF2B5EF4-FFF2-40B4-BE49-F238E27FC236}">
                  <a16:creationId xmlns:a16="http://schemas.microsoft.com/office/drawing/2014/main" id="{C8992465-D634-4A7B-BB90-16F14A0CE78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62845303"/>
                </p:ext>
              </p:extLst>
            </p:nvPr>
          </p:nvGraphicFramePr>
          <p:xfrm>
            <a:off x="1529028" y="4858813"/>
            <a:ext cx="3144390" cy="19796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C140C14-8143-43BA-AD22-FA7D1D7B34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69" y="451761"/>
            <a:ext cx="1292889" cy="12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9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7BD773-2B8C-44BC-A518-F457E22F1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2576" y="-502920"/>
            <a:ext cx="13490575" cy="1227377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D137190-2E57-4D95-B462-2888B1E930A8}"/>
              </a:ext>
            </a:extLst>
          </p:cNvPr>
          <p:cNvSpPr/>
          <p:nvPr/>
        </p:nvSpPr>
        <p:spPr>
          <a:xfrm>
            <a:off x="425088" y="474851"/>
            <a:ext cx="6604000" cy="89562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研发计划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11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月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10-25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讨论设计原型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完善交互设计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12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月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1-31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正式开始开发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预计目标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实现物品分类存储功能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1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月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1-10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日，开始初期测试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1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月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11-30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日，推送智能分析和轻应用模块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2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月开启二测，进一步完善后正式上架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APP Store</a:t>
            </a:r>
          </a:p>
        </p:txBody>
      </p:sp>
    </p:spTree>
    <p:extLst>
      <p:ext uri="{BB962C8B-B14F-4D97-AF65-F5344CB8AC3E}">
        <p14:creationId xmlns:p14="http://schemas.microsoft.com/office/powerpoint/2010/main" val="350088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9FA62-8249-4117-8A36-8A6C0EE7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C5E19B-BBCC-435B-BE48-43E866A50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刘云海负责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设计界面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李文达负责</a:t>
            </a:r>
          </a:p>
          <a:p>
            <a:pPr marL="0" indent="0">
              <a:buNone/>
            </a:pPr>
            <a:r>
              <a:rPr lang="zh-CN" altLang="en-US" dirty="0"/>
              <a:t>   用户画像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王泽宇负责</a:t>
            </a:r>
          </a:p>
          <a:p>
            <a:pPr marL="0" indent="0">
              <a:buNone/>
            </a:pPr>
            <a:r>
              <a:rPr lang="zh-CN" altLang="en-US" dirty="0"/>
              <a:t>   市场分析</a:t>
            </a:r>
          </a:p>
        </p:txBody>
      </p:sp>
    </p:spTree>
    <p:extLst>
      <p:ext uri="{BB962C8B-B14F-4D97-AF65-F5344CB8AC3E}">
        <p14:creationId xmlns:p14="http://schemas.microsoft.com/office/powerpoint/2010/main" val="213143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7496" y="-215900"/>
            <a:ext cx="16257356" cy="10883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710040" y="-838200"/>
            <a:ext cx="15709900" cy="11506200"/>
          </a:xfrm>
          <a:prstGeom prst="rect">
            <a:avLst/>
          </a:prstGeom>
          <a:solidFill>
            <a:schemeClr val="bg2">
              <a:lumMod val="9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7200" y="736600"/>
            <a:ext cx="1372683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你</a:t>
            </a:r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是否有过这样的问题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。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东西堆得太多，每次都找不到。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记得你买过了合适的衣物，却总是记不清在哪个位置。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冰箱里堆了很多食物，没有来得及吃就已经过期，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当“断舍离”成为流行概念时，人们除了向往极简的生活方式之外；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更多是从中感受到了由于“物质过剩”和“生活节奏过快”而造成的负担。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消费冲动让人累积了越来越多的“非必要品”，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线上支付的便捷度让“买”的行为变得越发轻率，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人们很少考虑买的东西是否够精准、够实用。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快节奏的生活更是让人无法认真打理自己的居住空间。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方正姚体" pitchFamily="2" charset="-122"/>
              <a:ea typeface="方正姚体" pitchFamily="2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792" y="0"/>
            <a:ext cx="15489583" cy="9896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9100" y="9878"/>
            <a:ext cx="14617700" cy="96766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0999" y="1073519"/>
            <a:ext cx="6604000" cy="62786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解决需求</a:t>
            </a:r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为了解决收纳困扰，我们设计了</a:t>
            </a:r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来收纳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APP</a:t>
            </a:r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，通过简单而使用的交互</a:t>
            </a:r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来帮助用户快速分类归纳物品。</a:t>
            </a:r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77" y="-704145"/>
            <a:ext cx="15900401" cy="10600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9" y="1676373"/>
            <a:ext cx="3622431" cy="63891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08000" cy="9906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6130" y="824032"/>
            <a:ext cx="6604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功能设计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1</a:t>
            </a:r>
          </a:p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支持快速添加物品。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创建收纳夹来进行收纳，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可以通过拍摄图片，描述物品特征等方式进行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收纳。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09" y="-116939"/>
            <a:ext cx="12407900" cy="12407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414" y="2568819"/>
            <a:ext cx="4016277" cy="7212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0701" y="-100966"/>
            <a:ext cx="14311638" cy="100069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5007" y="94076"/>
            <a:ext cx="12407900" cy="12407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580" y="2658616"/>
            <a:ext cx="4042019" cy="72473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45907" y="1905397"/>
            <a:ext cx="6604000" cy="747897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功能设计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2</a:t>
            </a:r>
          </a:p>
          <a:p>
            <a:pPr lvl="0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具有多种收纳模板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方正姚体" pitchFamily="2" charset="-122"/>
              <a:ea typeface="方正姚体" pitchFamily="2" charset="-122"/>
            </a:endParaRPr>
          </a:p>
          <a:p>
            <a:pPr lvl="0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内置收纳模板，涵盖生活主要场景，书柜、冰箱等，并带有特殊功能。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方正姚体" pitchFamily="2" charset="-122"/>
              <a:ea typeface="方正姚体" pitchFamily="2" charset="-122"/>
            </a:endParaRPr>
          </a:p>
          <a:p>
            <a:pPr lvl="0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书柜支持每日图书手动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/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自动阅读规划，冰箱可以设定食物过期提醒，种种功能在收纳之余方便用户。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方正姚体" pitchFamily="2" charset="-122"/>
              <a:ea typeface="方正姚体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95086" y="-8605"/>
            <a:ext cx="15863368" cy="99146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2307" y="217266"/>
            <a:ext cx="12407900" cy="124079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837919B-06E5-4D83-82A4-A57DDCFCA771}"/>
              </a:ext>
            </a:extLst>
          </p:cNvPr>
          <p:cNvGrpSpPr/>
          <p:nvPr/>
        </p:nvGrpSpPr>
        <p:grpSpPr>
          <a:xfrm>
            <a:off x="1122729" y="2760783"/>
            <a:ext cx="4117486" cy="7319975"/>
            <a:chOff x="1122729" y="2760783"/>
            <a:chExt cx="4117486" cy="73199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2729" y="2760783"/>
              <a:ext cx="4117486" cy="73199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1014" y="7280031"/>
              <a:ext cx="2932746" cy="1817076"/>
            </a:xfrm>
            <a:prstGeom prst="rect">
              <a:avLst/>
            </a:prstGeom>
          </p:spPr>
        </p:pic>
        <p:graphicFrame>
          <p:nvGraphicFramePr>
            <p:cNvPr id="9" name="图表 8"/>
            <p:cNvGraphicFramePr/>
            <p:nvPr>
              <p:extLst>
                <p:ext uri="{D42A27DB-BD31-4B8C-83A1-F6EECF244321}">
                  <p14:modId xmlns:p14="http://schemas.microsoft.com/office/powerpoint/2010/main" val="3333578438"/>
                </p:ext>
              </p:extLst>
            </p:nvPr>
          </p:nvGraphicFramePr>
          <p:xfrm>
            <a:off x="1529028" y="4858813"/>
            <a:ext cx="3144390" cy="19796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sp>
        <p:nvSpPr>
          <p:cNvPr id="12" name="矩形 11"/>
          <p:cNvSpPr/>
          <p:nvPr/>
        </p:nvSpPr>
        <p:spPr>
          <a:xfrm>
            <a:off x="5909673" y="1419117"/>
            <a:ext cx="6604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功能设计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3</a:t>
            </a:r>
          </a:p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运用人工智能分析收纳情况。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根据您的收纳情况进行统计，分析得出结果，并且运用人工智能为用户推送合适的收纳小妙招。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方正姚体" pitchFamily="2" charset="-122"/>
              <a:ea typeface="方正姚体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14" y="0"/>
            <a:ext cx="13324114" cy="9906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6473" y="1070773"/>
            <a:ext cx="6604000" cy="821763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功能设计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4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支持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APP Clip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轻应用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&amp;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分享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我们深知用户手机被各种程序占满的痛苦，因此我们的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APP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也支持轻应用功能，只需要从</a:t>
            </a:r>
            <a:r>
              <a:rPr lang="en-US" altLang="zh-CN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imessage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 app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itchFamily="2" charset="-122"/>
                <a:ea typeface="方正姚体" pitchFamily="2" charset="-122"/>
              </a:rPr>
              <a:t>中打开链接，即可快速查看收纳情况，减少手机占用。你也可以把你的收纳情况通过轻应用分享给你的朋友。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944" y="5460264"/>
            <a:ext cx="6262586" cy="34203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113" y="2150664"/>
            <a:ext cx="2670629" cy="2295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3694" y="-109855"/>
            <a:ext cx="14880335" cy="990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9388" y="765974"/>
            <a:ext cx="6604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用户画像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498340" y="6340794"/>
            <a:ext cx="36487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使用原因：由于经常网购，东西多，经常找不到想要的物品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300" y="2011651"/>
            <a:ext cx="4161155" cy="277431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484232" y="3786249"/>
            <a:ext cx="4030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人物特征：会管理员工但不擅打理家中事物，喜欢网购。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" y="2063404"/>
            <a:ext cx="4070985" cy="26708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87545" y="2171065"/>
            <a:ext cx="2655570" cy="780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性别：女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98340" y="2900997"/>
            <a:ext cx="3866515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职业：</a:t>
            </a:r>
            <a:r>
              <a:rPr lang="en-US" altLang="zh-CN" sz="4000" dirty="0" err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公司高管</a:t>
            </a:r>
            <a:endParaRPr lang="en-US" altLang="zh-CN" sz="40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774"/>
            <a:ext cx="13206287" cy="990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9388" y="765974"/>
            <a:ext cx="6604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方正姚体" pitchFamily="2" charset="-122"/>
                <a:ea typeface="方正姚体" pitchFamily="2" charset="-122"/>
              </a:rPr>
              <a:t>用户画像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39388" y="4819804"/>
            <a:ext cx="53127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使用原因：</a:t>
            </a:r>
            <a:endParaRPr lang="en-US" altLang="zh-CN" sz="40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生活比较随意</a:t>
            </a:r>
            <a:endParaRPr lang="en-US" altLang="zh-CN" sz="40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宿舍物品堆放杂乱</a:t>
            </a:r>
            <a:endParaRPr lang="en-US" altLang="zh-CN" sz="40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4000" dirty="0" err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经常忘记自己</a:t>
            </a:r>
            <a:r>
              <a:rPr lang="zh-CN" altLang="en-US" sz="4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把</a:t>
            </a:r>
            <a:r>
              <a:rPr lang="en-US" altLang="zh-CN" sz="4000" dirty="0" err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东西放在哪里了</a:t>
            </a:r>
            <a:endParaRPr lang="en-US" altLang="zh-CN" sz="40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00303" y="3432556"/>
            <a:ext cx="277558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人物特征：</a:t>
            </a:r>
            <a:r>
              <a:rPr lang="en-US" altLang="zh-CN" sz="4000" dirty="0" err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记忆力不好</a:t>
            </a:r>
            <a:endParaRPr lang="zh-CN" altLang="en-US" sz="40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459" y="1230614"/>
            <a:ext cx="5667306" cy="425066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0204" y="1816390"/>
            <a:ext cx="2655570" cy="815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性别：男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9388" y="2691738"/>
            <a:ext cx="3866515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职业：大学生</a:t>
            </a:r>
            <a:endParaRPr lang="en-US" altLang="zh-CN" sz="40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571</Words>
  <Application>Microsoft Office PowerPoint</Application>
  <PresentationFormat>自定义</PresentationFormat>
  <Paragraphs>99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Adobe Caslon Pro</vt:lpstr>
      <vt:lpstr>方正姚体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团队分工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胖大海</dc:creator>
  <cp:lastModifiedBy>欣慧 薛</cp:lastModifiedBy>
  <cp:revision>19</cp:revision>
  <dcterms:created xsi:type="dcterms:W3CDTF">1900-01-01T00:00:00Z</dcterms:created>
  <dcterms:modified xsi:type="dcterms:W3CDTF">2020-11-20T12:43:57Z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2052-11.0.0</vt:lpwstr>
  </property>
</Properties>
</file>